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9" d="100"/>
          <a:sy n="59" d="100"/>
        </p:scale>
        <p:origin x="4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963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622346"/>
            <a:ext cx="7477601" cy="2874645"/>
          </a:xfrm>
          <a:prstGeom prst="rect">
            <a:avLst/>
          </a:prstGeom>
          <a:noFill/>
          <a:ln/>
        </p:spPr>
        <p:txBody>
          <a:bodyPr wrap="square" rtlCol="0" anchor="t"/>
          <a:lstStyle/>
          <a:p>
            <a:pPr marL="0" indent="0">
              <a:lnSpc>
                <a:spcPts val="7545"/>
              </a:lnSpc>
              <a:buNone/>
            </a:pPr>
            <a:r>
              <a:rPr lang="en-US" sz="6036" dirty="0">
                <a:solidFill>
                  <a:srgbClr val="1B1B27"/>
                </a:solidFill>
                <a:latin typeface="Corben" pitchFamily="34" charset="0"/>
                <a:ea typeface="Corben" pitchFamily="34" charset="-122"/>
                <a:cs typeface="Corben" pitchFamily="34" charset="-120"/>
              </a:rPr>
              <a:t>Introduction to Neural Style Transfer</a:t>
            </a:r>
            <a:endParaRPr lang="en-US" sz="6036" dirty="0"/>
          </a:p>
        </p:txBody>
      </p:sp>
      <p:sp>
        <p:nvSpPr>
          <p:cNvPr id="6" name="Text 2"/>
          <p:cNvSpPr/>
          <p:nvPr/>
        </p:nvSpPr>
        <p:spPr>
          <a:xfrm>
            <a:off x="6319599" y="4830247"/>
            <a:ext cx="747760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Neural Style Transfer is a powerful technique in machine learning that allows you to blend the content of one image with the artistic style of another. By combining the strengths of Convolutional Neural Networks and Optimization, this algorithm can create stunning, one-of-a-kind visual compositions.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2118122"/>
            <a:ext cx="930402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Fundamentals of Machine Learning</a:t>
            </a:r>
            <a:endParaRPr lang="en-US" sz="4374" dirty="0"/>
          </a:p>
        </p:txBody>
      </p:sp>
      <p:sp>
        <p:nvSpPr>
          <p:cNvPr id="5" name="Shape 2"/>
          <p:cNvSpPr/>
          <p:nvPr/>
        </p:nvSpPr>
        <p:spPr>
          <a:xfrm>
            <a:off x="2037993" y="3430429"/>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6" name="Text 3"/>
          <p:cNvSpPr/>
          <p:nvPr/>
        </p:nvSpPr>
        <p:spPr>
          <a:xfrm>
            <a:off x="2238732" y="3472101"/>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7" name="Text 4"/>
          <p:cNvSpPr/>
          <p:nvPr/>
        </p:nvSpPr>
        <p:spPr>
          <a:xfrm>
            <a:off x="2760107" y="3506748"/>
            <a:ext cx="2647950" cy="694373"/>
          </a:xfrm>
          <a:prstGeom prst="rect">
            <a:avLst/>
          </a:prstGeom>
          <a:noFill/>
          <a:ln/>
        </p:spPr>
        <p:txBody>
          <a:bodyPr wrap="squar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Supervised Learning</a:t>
            </a:r>
            <a:endParaRPr lang="en-US" sz="2187" dirty="0"/>
          </a:p>
        </p:txBody>
      </p:sp>
      <p:sp>
        <p:nvSpPr>
          <p:cNvPr id="8" name="Text 5"/>
          <p:cNvSpPr/>
          <p:nvPr/>
        </p:nvSpPr>
        <p:spPr>
          <a:xfrm>
            <a:off x="2760107" y="4334351"/>
            <a:ext cx="2647950"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Algorithms that learn from labeled training data to make predictions on new inputs.</a:t>
            </a:r>
            <a:endParaRPr lang="en-US" sz="1750" dirty="0"/>
          </a:p>
        </p:txBody>
      </p:sp>
      <p:sp>
        <p:nvSpPr>
          <p:cNvPr id="9" name="Shape 6"/>
          <p:cNvSpPr/>
          <p:nvPr/>
        </p:nvSpPr>
        <p:spPr>
          <a:xfrm>
            <a:off x="5630228" y="3430429"/>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0" name="Text 7"/>
          <p:cNvSpPr/>
          <p:nvPr/>
        </p:nvSpPr>
        <p:spPr>
          <a:xfrm>
            <a:off x="5793224" y="3472101"/>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1" name="Text 8"/>
          <p:cNvSpPr/>
          <p:nvPr/>
        </p:nvSpPr>
        <p:spPr>
          <a:xfrm>
            <a:off x="6352342" y="3506748"/>
            <a:ext cx="2647950" cy="694373"/>
          </a:xfrm>
          <a:prstGeom prst="rect">
            <a:avLst/>
          </a:prstGeom>
          <a:noFill/>
          <a:ln/>
        </p:spPr>
        <p:txBody>
          <a:bodyPr wrap="squar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Unsupervised Learning</a:t>
            </a:r>
            <a:endParaRPr lang="en-US" sz="2187" dirty="0"/>
          </a:p>
        </p:txBody>
      </p:sp>
      <p:sp>
        <p:nvSpPr>
          <p:cNvPr id="12" name="Text 9"/>
          <p:cNvSpPr/>
          <p:nvPr/>
        </p:nvSpPr>
        <p:spPr>
          <a:xfrm>
            <a:off x="6352342" y="4334351"/>
            <a:ext cx="2647950"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Algorithms that discover patterns and structure in unlabeled data.</a:t>
            </a:r>
            <a:endParaRPr lang="en-US" sz="1750" dirty="0"/>
          </a:p>
        </p:txBody>
      </p:sp>
      <p:sp>
        <p:nvSpPr>
          <p:cNvPr id="13" name="Shape 10"/>
          <p:cNvSpPr/>
          <p:nvPr/>
        </p:nvSpPr>
        <p:spPr>
          <a:xfrm>
            <a:off x="9222462" y="3430429"/>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4" name="Text 11"/>
          <p:cNvSpPr/>
          <p:nvPr/>
        </p:nvSpPr>
        <p:spPr>
          <a:xfrm>
            <a:off x="9378791" y="3472101"/>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5" name="Text 12"/>
          <p:cNvSpPr/>
          <p:nvPr/>
        </p:nvSpPr>
        <p:spPr>
          <a:xfrm>
            <a:off x="9944576" y="3506748"/>
            <a:ext cx="264795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Neural Networks</a:t>
            </a:r>
            <a:endParaRPr lang="en-US" sz="2187" dirty="0"/>
          </a:p>
        </p:txBody>
      </p:sp>
      <p:sp>
        <p:nvSpPr>
          <p:cNvPr id="16" name="Text 13"/>
          <p:cNvSpPr/>
          <p:nvPr/>
        </p:nvSpPr>
        <p:spPr>
          <a:xfrm>
            <a:off x="9944576" y="3987165"/>
            <a:ext cx="2647950"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Powerful machine learning models inspired by the human brain that can learn complex functions.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2216706"/>
            <a:ext cx="7792879"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Overview of Neural Networks</a:t>
            </a:r>
            <a:endParaRPr lang="en-US" sz="4374" dirty="0"/>
          </a:p>
        </p:txBody>
      </p:sp>
      <p:sp>
        <p:nvSpPr>
          <p:cNvPr id="5" name="Text 2"/>
          <p:cNvSpPr/>
          <p:nvPr/>
        </p:nvSpPr>
        <p:spPr>
          <a:xfrm>
            <a:off x="2037993" y="3466505"/>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Layers</a:t>
            </a:r>
            <a:endParaRPr lang="en-US" sz="2187" dirty="0"/>
          </a:p>
        </p:txBody>
      </p:sp>
      <p:sp>
        <p:nvSpPr>
          <p:cNvPr id="6" name="Text 3"/>
          <p:cNvSpPr/>
          <p:nvPr/>
        </p:nvSpPr>
        <p:spPr>
          <a:xfrm>
            <a:off x="2037993" y="4035862"/>
            <a:ext cx="3156347"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Neural networks are composed of interconnected layers that transform input data into meaningful outputs.</a:t>
            </a:r>
            <a:endParaRPr lang="en-US" sz="1750" dirty="0"/>
          </a:p>
        </p:txBody>
      </p:sp>
      <p:sp>
        <p:nvSpPr>
          <p:cNvPr id="7" name="Text 4"/>
          <p:cNvSpPr/>
          <p:nvPr/>
        </p:nvSpPr>
        <p:spPr>
          <a:xfrm>
            <a:off x="5743932" y="3466505"/>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Activation Functions</a:t>
            </a:r>
            <a:endParaRPr lang="en-US" sz="2187" dirty="0"/>
          </a:p>
        </p:txBody>
      </p:sp>
      <p:sp>
        <p:nvSpPr>
          <p:cNvPr id="8" name="Text 5"/>
          <p:cNvSpPr/>
          <p:nvPr/>
        </p:nvSpPr>
        <p:spPr>
          <a:xfrm>
            <a:off x="5743932" y="4035862"/>
            <a:ext cx="3156347"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These functions introduce non-linearity and allow neural networks to learn complex patterns.</a:t>
            </a:r>
            <a:endParaRPr lang="en-US" sz="1750" dirty="0"/>
          </a:p>
        </p:txBody>
      </p:sp>
      <p:sp>
        <p:nvSpPr>
          <p:cNvPr id="9" name="Text 6"/>
          <p:cNvSpPr/>
          <p:nvPr/>
        </p:nvSpPr>
        <p:spPr>
          <a:xfrm>
            <a:off x="9449872" y="3466505"/>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Backpropagation</a:t>
            </a:r>
            <a:endParaRPr lang="en-US" sz="2187" dirty="0"/>
          </a:p>
        </p:txBody>
      </p:sp>
      <p:sp>
        <p:nvSpPr>
          <p:cNvPr id="10" name="Text 7"/>
          <p:cNvSpPr/>
          <p:nvPr/>
        </p:nvSpPr>
        <p:spPr>
          <a:xfrm>
            <a:off x="9449872" y="4035862"/>
            <a:ext cx="3156347"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training algorithm that efficiently updates the network's weights to minimize error.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dirty="0">
                <a:solidFill>
                  <a:srgbClr val="1B1B27"/>
                </a:solidFill>
                <a:latin typeface="Corben" pitchFamily="34" charset="0"/>
                <a:ea typeface="Corben" pitchFamily="34" charset="-122"/>
                <a:cs typeface="Corben" pitchFamily="34" charset="-120"/>
              </a:rPr>
              <a:t>Convolutional Neural Networks (CNNs)</a:t>
            </a:r>
            <a:endParaRPr lang="en-US" sz="4338" dirty="0"/>
          </a:p>
        </p:txBody>
      </p:sp>
      <p:sp>
        <p:nvSpPr>
          <p:cNvPr id="6" name="Shape 2"/>
          <p:cNvSpPr/>
          <p:nvPr/>
        </p:nvSpPr>
        <p:spPr>
          <a:xfrm>
            <a:off x="1134785" y="2315170"/>
            <a:ext cx="44053" cy="5306854"/>
          </a:xfrm>
          <a:prstGeom prst="roundRect">
            <a:avLst>
              <a:gd name="adj" fmla="val 225099"/>
            </a:avLst>
          </a:prstGeom>
          <a:solidFill>
            <a:srgbClr val="B8BFDF"/>
          </a:solidFill>
          <a:ln/>
        </p:spPr>
        <p:txBody>
          <a:bodyPr/>
          <a:lstStyle/>
          <a:p>
            <a:endParaRPr lang="en-IN"/>
          </a:p>
        </p:txBody>
      </p:sp>
      <p:sp>
        <p:nvSpPr>
          <p:cNvPr id="7" name="Shape 3"/>
          <p:cNvSpPr/>
          <p:nvPr/>
        </p:nvSpPr>
        <p:spPr>
          <a:xfrm>
            <a:off x="1404699" y="2713077"/>
            <a:ext cx="771168" cy="44053"/>
          </a:xfrm>
          <a:prstGeom prst="roundRect">
            <a:avLst>
              <a:gd name="adj" fmla="val 225099"/>
            </a:avLst>
          </a:prstGeom>
          <a:solidFill>
            <a:srgbClr val="B8BFDF"/>
          </a:solidFill>
          <a:ln/>
        </p:spPr>
        <p:txBody>
          <a:bodyPr/>
          <a:lstStyle/>
          <a:p>
            <a:endParaRPr lang="en-IN"/>
          </a:p>
        </p:txBody>
      </p:sp>
      <p:sp>
        <p:nvSpPr>
          <p:cNvPr id="8" name="Shape 4"/>
          <p:cNvSpPr/>
          <p:nvPr/>
        </p:nvSpPr>
        <p:spPr>
          <a:xfrm>
            <a:off x="908923" y="2487335"/>
            <a:ext cx="495776" cy="495776"/>
          </a:xfrm>
          <a:prstGeom prst="roundRect">
            <a:avLst>
              <a:gd name="adj" fmla="val 20002"/>
            </a:avLst>
          </a:prstGeom>
          <a:solidFill>
            <a:srgbClr val="D2D9F9"/>
          </a:solidFill>
          <a:ln w="7620">
            <a:solidFill>
              <a:srgbClr val="B8BFDF"/>
            </a:solidFill>
            <a:prstDash val="solid"/>
          </a:ln>
        </p:spPr>
        <p:txBody>
          <a:bodyPr/>
          <a:lstStyle/>
          <a:p>
            <a:endParaRPr lang="en-IN"/>
          </a:p>
        </p:txBody>
      </p:sp>
      <p:sp>
        <p:nvSpPr>
          <p:cNvPr id="9" name="Text 5"/>
          <p:cNvSpPr/>
          <p:nvPr/>
        </p:nvSpPr>
        <p:spPr>
          <a:xfrm>
            <a:off x="1107996" y="2528649"/>
            <a:ext cx="97631" cy="413147"/>
          </a:xfrm>
          <a:prstGeom prst="rect">
            <a:avLst/>
          </a:prstGeom>
          <a:noFill/>
          <a:ln/>
        </p:spPr>
        <p:txBody>
          <a:bodyPr wrap="none" rtlCol="0" anchor="t"/>
          <a:lstStyle/>
          <a:p>
            <a:pPr marL="0" indent="0" algn="ctr">
              <a:lnSpc>
                <a:spcPts val="3253"/>
              </a:lnSpc>
              <a:buNone/>
            </a:pPr>
            <a:r>
              <a:rPr lang="en-US" sz="2603" dirty="0">
                <a:solidFill>
                  <a:srgbClr val="404155"/>
                </a:solidFill>
                <a:latin typeface="Corben" pitchFamily="34" charset="0"/>
                <a:ea typeface="Corben" pitchFamily="34" charset="-122"/>
                <a:cs typeface="Corben" pitchFamily="34" charset="-120"/>
              </a:rPr>
              <a:t>1</a:t>
            </a:r>
            <a:endParaRPr lang="en-US" sz="2603" dirty="0"/>
          </a:p>
        </p:txBody>
      </p:sp>
      <p:sp>
        <p:nvSpPr>
          <p:cNvPr id="10" name="Text 6"/>
          <p:cNvSpPr/>
          <p:nvPr/>
        </p:nvSpPr>
        <p:spPr>
          <a:xfrm>
            <a:off x="2368748" y="2535436"/>
            <a:ext cx="2754511" cy="344329"/>
          </a:xfrm>
          <a:prstGeom prst="rect">
            <a:avLst/>
          </a:prstGeom>
          <a:noFill/>
          <a:ln/>
        </p:spPr>
        <p:txBody>
          <a:bodyPr wrap="none" rtlCol="0" anchor="t"/>
          <a:lstStyle/>
          <a:p>
            <a:pPr marL="0" indent="0" algn="l">
              <a:lnSpc>
                <a:spcPts val="2711"/>
              </a:lnSpc>
              <a:buNone/>
            </a:pPr>
            <a:r>
              <a:rPr lang="en-US" sz="2169" dirty="0">
                <a:solidFill>
                  <a:srgbClr val="404155"/>
                </a:solidFill>
                <a:latin typeface="Corben" pitchFamily="34" charset="0"/>
                <a:ea typeface="Corben" pitchFamily="34" charset="-122"/>
                <a:cs typeface="Corben" pitchFamily="34" charset="-120"/>
              </a:rPr>
              <a:t>Convolution</a:t>
            </a:r>
            <a:endParaRPr lang="en-US" sz="2169" dirty="0"/>
          </a:p>
        </p:txBody>
      </p:sp>
      <p:sp>
        <p:nvSpPr>
          <p:cNvPr id="11" name="Text 7"/>
          <p:cNvSpPr/>
          <p:nvPr/>
        </p:nvSpPr>
        <p:spPr>
          <a:xfrm>
            <a:off x="2368748" y="3011924"/>
            <a:ext cx="7777758" cy="705088"/>
          </a:xfrm>
          <a:prstGeom prst="rect">
            <a:avLst/>
          </a:prstGeom>
          <a:noFill/>
          <a:ln/>
        </p:spPr>
        <p:txBody>
          <a:bodyPr wrap="square" rtlCol="0" anchor="t"/>
          <a:lstStyle/>
          <a:p>
            <a:pPr marL="0" indent="0" algn="l">
              <a:lnSpc>
                <a:spcPts val="2776"/>
              </a:lnSpc>
              <a:buNone/>
            </a:pPr>
            <a:r>
              <a:rPr lang="en-US" sz="1735" dirty="0">
                <a:solidFill>
                  <a:srgbClr val="404155"/>
                </a:solidFill>
                <a:latin typeface="Nobile" pitchFamily="34" charset="0"/>
                <a:ea typeface="Nobile" pitchFamily="34" charset="-122"/>
                <a:cs typeface="Nobile" pitchFamily="34" charset="-120"/>
              </a:rPr>
              <a:t>Applies a set of learnable filters to the input, extracting low-level visual features.</a:t>
            </a:r>
            <a:endParaRPr lang="en-US" sz="1735" dirty="0"/>
          </a:p>
        </p:txBody>
      </p:sp>
      <p:sp>
        <p:nvSpPr>
          <p:cNvPr id="12" name="Shape 8"/>
          <p:cNvSpPr/>
          <p:nvPr/>
        </p:nvSpPr>
        <p:spPr>
          <a:xfrm>
            <a:off x="1404699" y="4555450"/>
            <a:ext cx="771168" cy="44053"/>
          </a:xfrm>
          <a:prstGeom prst="roundRect">
            <a:avLst>
              <a:gd name="adj" fmla="val 225099"/>
            </a:avLst>
          </a:prstGeom>
          <a:solidFill>
            <a:srgbClr val="B8BFDF"/>
          </a:solidFill>
          <a:ln/>
        </p:spPr>
        <p:txBody>
          <a:bodyPr/>
          <a:lstStyle/>
          <a:p>
            <a:endParaRPr lang="en-IN"/>
          </a:p>
        </p:txBody>
      </p:sp>
      <p:sp>
        <p:nvSpPr>
          <p:cNvPr id="13" name="Shape 9"/>
          <p:cNvSpPr/>
          <p:nvPr/>
        </p:nvSpPr>
        <p:spPr>
          <a:xfrm>
            <a:off x="908923" y="4329708"/>
            <a:ext cx="495776" cy="495776"/>
          </a:xfrm>
          <a:prstGeom prst="roundRect">
            <a:avLst>
              <a:gd name="adj" fmla="val 20002"/>
            </a:avLst>
          </a:prstGeom>
          <a:solidFill>
            <a:srgbClr val="D2D9F9"/>
          </a:solidFill>
          <a:ln w="7620">
            <a:solidFill>
              <a:srgbClr val="B8BFDF"/>
            </a:solidFill>
            <a:prstDash val="solid"/>
          </a:ln>
        </p:spPr>
        <p:txBody>
          <a:bodyPr/>
          <a:lstStyle/>
          <a:p>
            <a:endParaRPr lang="en-IN"/>
          </a:p>
        </p:txBody>
      </p:sp>
      <p:sp>
        <p:nvSpPr>
          <p:cNvPr id="14" name="Text 10"/>
          <p:cNvSpPr/>
          <p:nvPr/>
        </p:nvSpPr>
        <p:spPr>
          <a:xfrm>
            <a:off x="1070610" y="4371023"/>
            <a:ext cx="172403" cy="413147"/>
          </a:xfrm>
          <a:prstGeom prst="rect">
            <a:avLst/>
          </a:prstGeom>
          <a:noFill/>
          <a:ln/>
        </p:spPr>
        <p:txBody>
          <a:bodyPr wrap="none" rtlCol="0" anchor="t"/>
          <a:lstStyle/>
          <a:p>
            <a:pPr marL="0" indent="0" algn="ctr">
              <a:lnSpc>
                <a:spcPts val="3253"/>
              </a:lnSpc>
              <a:buNone/>
            </a:pPr>
            <a:r>
              <a:rPr lang="en-US" sz="2603" dirty="0">
                <a:solidFill>
                  <a:srgbClr val="404155"/>
                </a:solidFill>
                <a:latin typeface="Corben" pitchFamily="34" charset="0"/>
                <a:ea typeface="Corben" pitchFamily="34" charset="-122"/>
                <a:cs typeface="Corben" pitchFamily="34" charset="-120"/>
              </a:rPr>
              <a:t>2</a:t>
            </a:r>
            <a:endParaRPr lang="en-US" sz="2603" dirty="0"/>
          </a:p>
        </p:txBody>
      </p:sp>
      <p:sp>
        <p:nvSpPr>
          <p:cNvPr id="15" name="Text 11"/>
          <p:cNvSpPr/>
          <p:nvPr/>
        </p:nvSpPr>
        <p:spPr>
          <a:xfrm>
            <a:off x="2368748" y="4377809"/>
            <a:ext cx="2754511" cy="344329"/>
          </a:xfrm>
          <a:prstGeom prst="rect">
            <a:avLst/>
          </a:prstGeom>
          <a:noFill/>
          <a:ln/>
        </p:spPr>
        <p:txBody>
          <a:bodyPr wrap="none" rtlCol="0" anchor="t"/>
          <a:lstStyle/>
          <a:p>
            <a:pPr marL="0" indent="0" algn="l">
              <a:lnSpc>
                <a:spcPts val="2711"/>
              </a:lnSpc>
              <a:buNone/>
            </a:pPr>
            <a:r>
              <a:rPr lang="en-US" sz="2169" dirty="0">
                <a:solidFill>
                  <a:srgbClr val="404155"/>
                </a:solidFill>
                <a:latin typeface="Corben" pitchFamily="34" charset="0"/>
                <a:ea typeface="Corben" pitchFamily="34" charset="-122"/>
                <a:cs typeface="Corben" pitchFamily="34" charset="-120"/>
              </a:rPr>
              <a:t>Pooling</a:t>
            </a:r>
            <a:endParaRPr lang="en-US" sz="2169" dirty="0"/>
          </a:p>
        </p:txBody>
      </p:sp>
      <p:sp>
        <p:nvSpPr>
          <p:cNvPr id="16" name="Text 12"/>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404155"/>
                </a:solidFill>
                <a:latin typeface="Nobile" pitchFamily="34" charset="0"/>
                <a:ea typeface="Nobile" pitchFamily="34" charset="-122"/>
                <a:cs typeface="Nobile" pitchFamily="34" charset="-120"/>
              </a:rPr>
              <a:t>Reduces the spatial dimensions of the feature maps, providing translation invariance.</a:t>
            </a:r>
            <a:endParaRPr lang="en-US" sz="1735" dirty="0"/>
          </a:p>
        </p:txBody>
      </p:sp>
      <p:sp>
        <p:nvSpPr>
          <p:cNvPr id="17" name="Shape 13"/>
          <p:cNvSpPr/>
          <p:nvPr/>
        </p:nvSpPr>
        <p:spPr>
          <a:xfrm>
            <a:off x="1404699" y="6397823"/>
            <a:ext cx="771168" cy="44053"/>
          </a:xfrm>
          <a:prstGeom prst="roundRect">
            <a:avLst>
              <a:gd name="adj" fmla="val 225099"/>
            </a:avLst>
          </a:prstGeom>
          <a:solidFill>
            <a:srgbClr val="B8BFDF"/>
          </a:solidFill>
          <a:ln/>
        </p:spPr>
        <p:txBody>
          <a:bodyPr/>
          <a:lstStyle/>
          <a:p>
            <a:endParaRPr lang="en-IN"/>
          </a:p>
        </p:txBody>
      </p:sp>
      <p:sp>
        <p:nvSpPr>
          <p:cNvPr id="18" name="Shape 14"/>
          <p:cNvSpPr/>
          <p:nvPr/>
        </p:nvSpPr>
        <p:spPr>
          <a:xfrm>
            <a:off x="908923" y="6172081"/>
            <a:ext cx="495776" cy="495776"/>
          </a:xfrm>
          <a:prstGeom prst="roundRect">
            <a:avLst>
              <a:gd name="adj" fmla="val 20002"/>
            </a:avLst>
          </a:prstGeom>
          <a:solidFill>
            <a:srgbClr val="D2D9F9"/>
          </a:solidFill>
          <a:ln w="7620">
            <a:solidFill>
              <a:srgbClr val="B8BFDF"/>
            </a:solidFill>
            <a:prstDash val="solid"/>
          </a:ln>
        </p:spPr>
        <p:txBody>
          <a:bodyPr/>
          <a:lstStyle/>
          <a:p>
            <a:endParaRPr lang="en-IN"/>
          </a:p>
        </p:txBody>
      </p:sp>
      <p:sp>
        <p:nvSpPr>
          <p:cNvPr id="19" name="Text 15"/>
          <p:cNvSpPr/>
          <p:nvPr/>
        </p:nvSpPr>
        <p:spPr>
          <a:xfrm>
            <a:off x="1063943" y="6213396"/>
            <a:ext cx="185618" cy="413147"/>
          </a:xfrm>
          <a:prstGeom prst="rect">
            <a:avLst/>
          </a:prstGeom>
          <a:noFill/>
          <a:ln/>
        </p:spPr>
        <p:txBody>
          <a:bodyPr wrap="none" rtlCol="0" anchor="t"/>
          <a:lstStyle/>
          <a:p>
            <a:pPr marL="0" indent="0" algn="ctr">
              <a:lnSpc>
                <a:spcPts val="3253"/>
              </a:lnSpc>
              <a:buNone/>
            </a:pPr>
            <a:r>
              <a:rPr lang="en-US" sz="2603" dirty="0">
                <a:solidFill>
                  <a:srgbClr val="404155"/>
                </a:solidFill>
                <a:latin typeface="Corben" pitchFamily="34" charset="0"/>
                <a:ea typeface="Corben" pitchFamily="34" charset="-122"/>
                <a:cs typeface="Corben" pitchFamily="34" charset="-120"/>
              </a:rPr>
              <a:t>3</a:t>
            </a:r>
            <a:endParaRPr lang="en-US" sz="2603" dirty="0"/>
          </a:p>
        </p:txBody>
      </p:sp>
      <p:sp>
        <p:nvSpPr>
          <p:cNvPr id="20" name="Text 16"/>
          <p:cNvSpPr/>
          <p:nvPr/>
        </p:nvSpPr>
        <p:spPr>
          <a:xfrm>
            <a:off x="2368748" y="6220182"/>
            <a:ext cx="2754511" cy="344329"/>
          </a:xfrm>
          <a:prstGeom prst="rect">
            <a:avLst/>
          </a:prstGeom>
          <a:noFill/>
          <a:ln/>
        </p:spPr>
        <p:txBody>
          <a:bodyPr wrap="none" rtlCol="0" anchor="t"/>
          <a:lstStyle/>
          <a:p>
            <a:pPr marL="0" indent="0" algn="l">
              <a:lnSpc>
                <a:spcPts val="2711"/>
              </a:lnSpc>
              <a:buNone/>
            </a:pPr>
            <a:r>
              <a:rPr lang="en-US" sz="2169" dirty="0">
                <a:solidFill>
                  <a:srgbClr val="404155"/>
                </a:solidFill>
                <a:latin typeface="Corben" pitchFamily="34" charset="0"/>
                <a:ea typeface="Corben" pitchFamily="34" charset="-122"/>
                <a:cs typeface="Corben" pitchFamily="34" charset="-120"/>
              </a:rPr>
              <a:t>Dense Layers</a:t>
            </a:r>
            <a:endParaRPr lang="en-US" sz="2169" dirty="0"/>
          </a:p>
        </p:txBody>
      </p:sp>
      <p:sp>
        <p:nvSpPr>
          <p:cNvPr id="21" name="Text 17"/>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404155"/>
                </a:solidFill>
                <a:latin typeface="Nobile" pitchFamily="34" charset="0"/>
                <a:ea typeface="Nobile" pitchFamily="34" charset="-122"/>
                <a:cs typeface="Nobile" pitchFamily="34" charset="-120"/>
              </a:rPr>
              <a:t>The final layers that combine the extracted features to make the desired predictions.</a:t>
            </a:r>
            <a:endParaRPr lang="en-US" sz="173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491853"/>
            <a:ext cx="9306401"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The Neural Style Transfer Algorithm</a:t>
            </a:r>
            <a:endParaRPr lang="en-US" sz="4374" dirty="0"/>
          </a:p>
        </p:txBody>
      </p:sp>
      <p:sp>
        <p:nvSpPr>
          <p:cNvPr id="6" name="Shape 2"/>
          <p:cNvSpPr/>
          <p:nvPr/>
        </p:nvSpPr>
        <p:spPr>
          <a:xfrm>
            <a:off x="833199" y="3213854"/>
            <a:ext cx="4542115" cy="2006203"/>
          </a:xfrm>
          <a:prstGeom prst="roundRect">
            <a:avLst>
              <a:gd name="adj" fmla="val 4984"/>
            </a:avLst>
          </a:prstGeom>
          <a:solidFill>
            <a:srgbClr val="D2D9F9"/>
          </a:solidFill>
          <a:ln w="7620">
            <a:solidFill>
              <a:srgbClr val="B8BFDF"/>
            </a:solidFill>
            <a:prstDash val="solid"/>
          </a:ln>
        </p:spPr>
        <p:txBody>
          <a:bodyPr/>
          <a:lstStyle/>
          <a:p>
            <a:endParaRPr lang="en-IN"/>
          </a:p>
        </p:txBody>
      </p:sp>
      <p:sp>
        <p:nvSpPr>
          <p:cNvPr id="7" name="Text 3"/>
          <p:cNvSpPr/>
          <p:nvPr/>
        </p:nvSpPr>
        <p:spPr>
          <a:xfrm>
            <a:off x="1062990" y="3443645"/>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Content Loss</a:t>
            </a:r>
            <a:endParaRPr lang="en-US" sz="2187" dirty="0"/>
          </a:p>
        </p:txBody>
      </p:sp>
      <p:sp>
        <p:nvSpPr>
          <p:cNvPr id="8" name="Text 4"/>
          <p:cNvSpPr/>
          <p:nvPr/>
        </p:nvSpPr>
        <p:spPr>
          <a:xfrm>
            <a:off x="1062990" y="3924062"/>
            <a:ext cx="4082534"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Measures the difference between the content of the generated image and the content image.</a:t>
            </a:r>
            <a:endParaRPr lang="en-US" sz="1750" dirty="0"/>
          </a:p>
        </p:txBody>
      </p:sp>
      <p:sp>
        <p:nvSpPr>
          <p:cNvPr id="9" name="Shape 5"/>
          <p:cNvSpPr/>
          <p:nvPr/>
        </p:nvSpPr>
        <p:spPr>
          <a:xfrm>
            <a:off x="5597485" y="3213854"/>
            <a:ext cx="4542115" cy="2006203"/>
          </a:xfrm>
          <a:prstGeom prst="roundRect">
            <a:avLst>
              <a:gd name="adj" fmla="val 4984"/>
            </a:avLst>
          </a:prstGeom>
          <a:solidFill>
            <a:srgbClr val="D2D9F9"/>
          </a:solidFill>
          <a:ln w="7620">
            <a:solidFill>
              <a:srgbClr val="B8BFDF"/>
            </a:solidFill>
            <a:prstDash val="solid"/>
          </a:ln>
        </p:spPr>
        <p:txBody>
          <a:bodyPr/>
          <a:lstStyle/>
          <a:p>
            <a:endParaRPr lang="en-IN"/>
          </a:p>
        </p:txBody>
      </p:sp>
      <p:sp>
        <p:nvSpPr>
          <p:cNvPr id="10" name="Text 6"/>
          <p:cNvSpPr/>
          <p:nvPr/>
        </p:nvSpPr>
        <p:spPr>
          <a:xfrm>
            <a:off x="5827276" y="3443645"/>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Style Loss</a:t>
            </a:r>
            <a:endParaRPr lang="en-US" sz="2187" dirty="0"/>
          </a:p>
        </p:txBody>
      </p:sp>
      <p:sp>
        <p:nvSpPr>
          <p:cNvPr id="11" name="Text 7"/>
          <p:cNvSpPr/>
          <p:nvPr/>
        </p:nvSpPr>
        <p:spPr>
          <a:xfrm>
            <a:off x="5827276" y="3924062"/>
            <a:ext cx="4082534"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Measures the difference between the style of the generated image and the style image.</a:t>
            </a:r>
            <a:endParaRPr lang="en-US" sz="1750" dirty="0"/>
          </a:p>
        </p:txBody>
      </p:sp>
      <p:sp>
        <p:nvSpPr>
          <p:cNvPr id="12" name="Shape 8"/>
          <p:cNvSpPr/>
          <p:nvPr/>
        </p:nvSpPr>
        <p:spPr>
          <a:xfrm>
            <a:off x="833199" y="5442228"/>
            <a:ext cx="9306401" cy="1295400"/>
          </a:xfrm>
          <a:prstGeom prst="roundRect">
            <a:avLst>
              <a:gd name="adj" fmla="val 7719"/>
            </a:avLst>
          </a:prstGeom>
          <a:solidFill>
            <a:srgbClr val="D2D9F9"/>
          </a:solidFill>
          <a:ln w="7620">
            <a:solidFill>
              <a:srgbClr val="B8BFDF"/>
            </a:solidFill>
            <a:prstDash val="solid"/>
          </a:ln>
        </p:spPr>
        <p:txBody>
          <a:bodyPr/>
          <a:lstStyle/>
          <a:p>
            <a:endParaRPr lang="en-IN"/>
          </a:p>
        </p:txBody>
      </p:sp>
      <p:sp>
        <p:nvSpPr>
          <p:cNvPr id="13" name="Text 9"/>
          <p:cNvSpPr/>
          <p:nvPr/>
        </p:nvSpPr>
        <p:spPr>
          <a:xfrm>
            <a:off x="1062990" y="5672018"/>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Total Loss</a:t>
            </a:r>
            <a:endParaRPr lang="en-US" sz="2187" dirty="0"/>
          </a:p>
        </p:txBody>
      </p:sp>
      <p:sp>
        <p:nvSpPr>
          <p:cNvPr id="14" name="Text 10"/>
          <p:cNvSpPr/>
          <p:nvPr/>
        </p:nvSpPr>
        <p:spPr>
          <a:xfrm>
            <a:off x="1062990" y="6152436"/>
            <a:ext cx="8846820" cy="355402"/>
          </a:xfrm>
          <a:prstGeom prst="rect">
            <a:avLst/>
          </a:prstGeom>
          <a:noFill/>
          <a:ln/>
        </p:spPr>
        <p:txBody>
          <a:bodyPr wrap="non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Combines the content and style losses to optimize the final generated image.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9F9FF">
              <a:alpha val="85000"/>
            </a:srgbClr>
          </a:solidFill>
          <a:ln/>
        </p:spPr>
        <p:txBody>
          <a:bodyPr/>
          <a:lstStyle/>
          <a:p>
            <a:endParaRPr lang="en-IN"/>
          </a:p>
        </p:txBody>
      </p:sp>
      <p:sp>
        <p:nvSpPr>
          <p:cNvPr id="6" name="Text 2"/>
          <p:cNvSpPr/>
          <p:nvPr/>
        </p:nvSpPr>
        <p:spPr>
          <a:xfrm>
            <a:off x="2037993" y="1496735"/>
            <a:ext cx="8327946"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Implementation and Techniques</a:t>
            </a:r>
            <a:endParaRPr lang="en-US" sz="4374" dirty="0"/>
          </a:p>
        </p:txBody>
      </p:sp>
      <p:sp>
        <p:nvSpPr>
          <p:cNvPr id="7" name="Shape 3"/>
          <p:cNvSpPr/>
          <p:nvPr/>
        </p:nvSpPr>
        <p:spPr>
          <a:xfrm>
            <a:off x="7293054" y="2524363"/>
            <a:ext cx="44410" cy="4208383"/>
          </a:xfrm>
          <a:prstGeom prst="roundRect">
            <a:avLst>
              <a:gd name="adj" fmla="val 225151"/>
            </a:avLst>
          </a:prstGeom>
          <a:solidFill>
            <a:srgbClr val="B8BFDF"/>
          </a:solidFill>
          <a:ln/>
        </p:spPr>
        <p:txBody>
          <a:bodyPr/>
          <a:lstStyle/>
          <a:p>
            <a:endParaRPr lang="en-IN"/>
          </a:p>
        </p:txBody>
      </p:sp>
      <p:sp>
        <p:nvSpPr>
          <p:cNvPr id="8" name="Shape 4"/>
          <p:cNvSpPr/>
          <p:nvPr/>
        </p:nvSpPr>
        <p:spPr>
          <a:xfrm>
            <a:off x="6287631" y="2925663"/>
            <a:ext cx="777597" cy="44410"/>
          </a:xfrm>
          <a:prstGeom prst="roundRect">
            <a:avLst>
              <a:gd name="adj" fmla="val 225151"/>
            </a:avLst>
          </a:prstGeom>
          <a:solidFill>
            <a:srgbClr val="B8BFDF"/>
          </a:solidFill>
          <a:ln/>
        </p:spPr>
        <p:txBody>
          <a:bodyPr/>
          <a:lstStyle/>
          <a:p>
            <a:endParaRPr lang="en-IN"/>
          </a:p>
        </p:txBody>
      </p:sp>
      <p:sp>
        <p:nvSpPr>
          <p:cNvPr id="9" name="Shape 5"/>
          <p:cNvSpPr/>
          <p:nvPr/>
        </p:nvSpPr>
        <p:spPr>
          <a:xfrm>
            <a:off x="7065228" y="2697956"/>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0" name="Text 6"/>
          <p:cNvSpPr/>
          <p:nvPr/>
        </p:nvSpPr>
        <p:spPr>
          <a:xfrm>
            <a:off x="7265968" y="2739628"/>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11" name="Text 7"/>
          <p:cNvSpPr/>
          <p:nvPr/>
        </p:nvSpPr>
        <p:spPr>
          <a:xfrm>
            <a:off x="3315653" y="2746534"/>
            <a:ext cx="2777490" cy="347186"/>
          </a:xfrm>
          <a:prstGeom prst="rect">
            <a:avLst/>
          </a:prstGeom>
          <a:noFill/>
          <a:ln/>
        </p:spPr>
        <p:txBody>
          <a:bodyPr wrap="none" rtlCol="0" anchor="t"/>
          <a:lstStyle/>
          <a:p>
            <a:pPr marL="0" indent="0" algn="r">
              <a:lnSpc>
                <a:spcPts val="2734"/>
              </a:lnSpc>
              <a:buNone/>
            </a:pPr>
            <a:r>
              <a:rPr lang="en-US" sz="2187" dirty="0">
                <a:solidFill>
                  <a:srgbClr val="404155"/>
                </a:solidFill>
                <a:latin typeface="Corben" pitchFamily="34" charset="0"/>
                <a:ea typeface="Corben" pitchFamily="34" charset="-122"/>
                <a:cs typeface="Corben" pitchFamily="34" charset="-120"/>
              </a:rPr>
              <a:t>Pre-trained Models</a:t>
            </a:r>
            <a:endParaRPr lang="en-US" sz="2187" dirty="0"/>
          </a:p>
        </p:txBody>
      </p:sp>
      <p:sp>
        <p:nvSpPr>
          <p:cNvPr id="12" name="Text 8"/>
          <p:cNvSpPr/>
          <p:nvPr/>
        </p:nvSpPr>
        <p:spPr>
          <a:xfrm>
            <a:off x="2037993" y="3226951"/>
            <a:ext cx="4055150" cy="1066205"/>
          </a:xfrm>
          <a:prstGeom prst="rect">
            <a:avLst/>
          </a:prstGeom>
          <a:noFill/>
          <a:ln/>
        </p:spPr>
        <p:txBody>
          <a:bodyPr wrap="square" rtlCol="0" anchor="t"/>
          <a:lstStyle/>
          <a:p>
            <a:pPr marL="0" indent="0" algn="r">
              <a:lnSpc>
                <a:spcPts val="2799"/>
              </a:lnSpc>
              <a:buNone/>
            </a:pPr>
            <a:r>
              <a:rPr lang="en-US" sz="1750" dirty="0">
                <a:solidFill>
                  <a:srgbClr val="404155"/>
                </a:solidFill>
                <a:latin typeface="Nobile" pitchFamily="34" charset="0"/>
                <a:ea typeface="Nobile" pitchFamily="34" charset="-122"/>
                <a:cs typeface="Nobile" pitchFamily="34" charset="-120"/>
              </a:rPr>
              <a:t>Leverage powerful pre-trained models like VGG-19 to extract content and style features.</a:t>
            </a:r>
            <a:endParaRPr lang="en-US" sz="1750" dirty="0"/>
          </a:p>
        </p:txBody>
      </p:sp>
      <p:sp>
        <p:nvSpPr>
          <p:cNvPr id="13" name="Shape 9"/>
          <p:cNvSpPr/>
          <p:nvPr/>
        </p:nvSpPr>
        <p:spPr>
          <a:xfrm>
            <a:off x="7565172" y="4036516"/>
            <a:ext cx="777597" cy="44410"/>
          </a:xfrm>
          <a:prstGeom prst="roundRect">
            <a:avLst>
              <a:gd name="adj" fmla="val 225151"/>
            </a:avLst>
          </a:prstGeom>
          <a:solidFill>
            <a:srgbClr val="B8BFDF"/>
          </a:solidFill>
          <a:ln/>
        </p:spPr>
        <p:txBody>
          <a:bodyPr/>
          <a:lstStyle/>
          <a:p>
            <a:endParaRPr lang="en-IN"/>
          </a:p>
        </p:txBody>
      </p:sp>
      <p:sp>
        <p:nvSpPr>
          <p:cNvPr id="14" name="Shape 10"/>
          <p:cNvSpPr/>
          <p:nvPr/>
        </p:nvSpPr>
        <p:spPr>
          <a:xfrm>
            <a:off x="7065228" y="3808809"/>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5" name="Text 11"/>
          <p:cNvSpPr/>
          <p:nvPr/>
        </p:nvSpPr>
        <p:spPr>
          <a:xfrm>
            <a:off x="7228225" y="3850481"/>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6" name="Text 12"/>
          <p:cNvSpPr/>
          <p:nvPr/>
        </p:nvSpPr>
        <p:spPr>
          <a:xfrm>
            <a:off x="8537258" y="3857387"/>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Gradient Descent</a:t>
            </a:r>
            <a:endParaRPr lang="en-US" sz="2187" dirty="0"/>
          </a:p>
        </p:txBody>
      </p:sp>
      <p:sp>
        <p:nvSpPr>
          <p:cNvPr id="17" name="Text 13"/>
          <p:cNvSpPr/>
          <p:nvPr/>
        </p:nvSpPr>
        <p:spPr>
          <a:xfrm>
            <a:off x="8537258" y="4337804"/>
            <a:ext cx="4055150" cy="1066205"/>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Use gradient-based optimization to iteratively update the generated image to minimize loss.</a:t>
            </a:r>
            <a:endParaRPr lang="en-US" sz="1750" dirty="0"/>
          </a:p>
        </p:txBody>
      </p:sp>
      <p:sp>
        <p:nvSpPr>
          <p:cNvPr id="18" name="Shape 14"/>
          <p:cNvSpPr/>
          <p:nvPr/>
        </p:nvSpPr>
        <p:spPr>
          <a:xfrm>
            <a:off x="6287631" y="5143083"/>
            <a:ext cx="777597" cy="44410"/>
          </a:xfrm>
          <a:prstGeom prst="roundRect">
            <a:avLst>
              <a:gd name="adj" fmla="val 225151"/>
            </a:avLst>
          </a:prstGeom>
          <a:solidFill>
            <a:srgbClr val="B8BFDF"/>
          </a:solidFill>
          <a:ln/>
        </p:spPr>
        <p:txBody>
          <a:bodyPr/>
          <a:lstStyle/>
          <a:p>
            <a:endParaRPr lang="en-IN"/>
          </a:p>
        </p:txBody>
      </p:sp>
      <p:sp>
        <p:nvSpPr>
          <p:cNvPr id="19" name="Shape 15"/>
          <p:cNvSpPr/>
          <p:nvPr/>
        </p:nvSpPr>
        <p:spPr>
          <a:xfrm>
            <a:off x="7065228" y="4915376"/>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20" name="Text 16"/>
          <p:cNvSpPr/>
          <p:nvPr/>
        </p:nvSpPr>
        <p:spPr>
          <a:xfrm>
            <a:off x="7221557" y="4957048"/>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21" name="Text 17"/>
          <p:cNvSpPr/>
          <p:nvPr/>
        </p:nvSpPr>
        <p:spPr>
          <a:xfrm>
            <a:off x="2950964" y="4963954"/>
            <a:ext cx="3142178" cy="347186"/>
          </a:xfrm>
          <a:prstGeom prst="rect">
            <a:avLst/>
          </a:prstGeom>
          <a:noFill/>
          <a:ln/>
        </p:spPr>
        <p:txBody>
          <a:bodyPr wrap="none" rtlCol="0" anchor="t"/>
          <a:lstStyle/>
          <a:p>
            <a:pPr marL="0" indent="0" algn="r">
              <a:lnSpc>
                <a:spcPts val="2734"/>
              </a:lnSpc>
              <a:buNone/>
            </a:pPr>
            <a:r>
              <a:rPr lang="en-US" sz="2187" dirty="0">
                <a:solidFill>
                  <a:srgbClr val="404155"/>
                </a:solidFill>
                <a:latin typeface="Corben" pitchFamily="34" charset="0"/>
                <a:ea typeface="Corben" pitchFamily="34" charset="-122"/>
                <a:cs typeface="Corben" pitchFamily="34" charset="-120"/>
              </a:rPr>
              <a:t>Hyperparameter Tuning</a:t>
            </a:r>
            <a:endParaRPr lang="en-US" sz="2187" dirty="0"/>
          </a:p>
        </p:txBody>
      </p:sp>
      <p:sp>
        <p:nvSpPr>
          <p:cNvPr id="22" name="Text 18"/>
          <p:cNvSpPr/>
          <p:nvPr/>
        </p:nvSpPr>
        <p:spPr>
          <a:xfrm>
            <a:off x="2037993" y="5444371"/>
            <a:ext cx="4055150" cy="1066205"/>
          </a:xfrm>
          <a:prstGeom prst="rect">
            <a:avLst/>
          </a:prstGeom>
          <a:noFill/>
          <a:ln/>
        </p:spPr>
        <p:txBody>
          <a:bodyPr wrap="square" rtlCol="0" anchor="t"/>
          <a:lstStyle/>
          <a:p>
            <a:pPr marL="0" indent="0" algn="r">
              <a:lnSpc>
                <a:spcPts val="2799"/>
              </a:lnSpc>
              <a:buNone/>
            </a:pPr>
            <a:r>
              <a:rPr lang="en-US" sz="1750" dirty="0">
                <a:solidFill>
                  <a:srgbClr val="404155"/>
                </a:solidFill>
                <a:latin typeface="Nobile" pitchFamily="34" charset="0"/>
                <a:ea typeface="Nobile" pitchFamily="34" charset="-122"/>
                <a:cs typeface="Nobile" pitchFamily="34" charset="-120"/>
              </a:rPr>
              <a:t>Carefully adjust parameters like content and style weights to achieve the desired output.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2205633"/>
            <a:ext cx="7163157"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Applications and Use Cases</a:t>
            </a:r>
            <a:endParaRPr lang="en-US" sz="4374" dirty="0"/>
          </a:p>
        </p:txBody>
      </p:sp>
      <p:pic>
        <p:nvPicPr>
          <p:cNvPr id="5" name="Image 1" descr="preencoded.png"/>
          <p:cNvPicPr>
            <a:picLocks noChangeAspect="1"/>
          </p:cNvPicPr>
          <p:nvPr/>
        </p:nvPicPr>
        <p:blipFill>
          <a:blip r:embed="rId4"/>
          <a:stretch>
            <a:fillRect/>
          </a:stretch>
        </p:blipFill>
        <p:spPr>
          <a:xfrm>
            <a:off x="2037993" y="3344347"/>
            <a:ext cx="555427" cy="555427"/>
          </a:xfrm>
          <a:prstGeom prst="rect">
            <a:avLst/>
          </a:prstGeom>
        </p:spPr>
      </p:pic>
      <p:sp>
        <p:nvSpPr>
          <p:cNvPr id="6" name="Text 2"/>
          <p:cNvSpPr/>
          <p:nvPr/>
        </p:nvSpPr>
        <p:spPr>
          <a:xfrm>
            <a:off x="2037993" y="4121944"/>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Digital Art</a:t>
            </a:r>
            <a:endParaRPr lang="en-US" sz="2187" dirty="0"/>
          </a:p>
        </p:txBody>
      </p:sp>
      <p:sp>
        <p:nvSpPr>
          <p:cNvPr id="7" name="Text 3"/>
          <p:cNvSpPr/>
          <p:nvPr/>
        </p:nvSpPr>
        <p:spPr>
          <a:xfrm>
            <a:off x="2037993" y="4602361"/>
            <a:ext cx="3295888" cy="1066205"/>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Create unique, artistic images by blending the content and style of different sources.</a:t>
            </a:r>
            <a:endParaRPr lang="en-US" sz="1750" dirty="0"/>
          </a:p>
        </p:txBody>
      </p:sp>
      <p:pic>
        <p:nvPicPr>
          <p:cNvPr id="8" name="Image 2" descr="preencoded.png"/>
          <p:cNvPicPr>
            <a:picLocks noChangeAspect="1"/>
          </p:cNvPicPr>
          <p:nvPr/>
        </p:nvPicPr>
        <p:blipFill>
          <a:blip r:embed="rId5"/>
          <a:stretch>
            <a:fillRect/>
          </a:stretch>
        </p:blipFill>
        <p:spPr>
          <a:xfrm>
            <a:off x="5667137" y="3344347"/>
            <a:ext cx="555427" cy="555427"/>
          </a:xfrm>
          <a:prstGeom prst="rect">
            <a:avLst/>
          </a:prstGeom>
        </p:spPr>
      </p:pic>
      <p:sp>
        <p:nvSpPr>
          <p:cNvPr id="9" name="Text 4"/>
          <p:cNvSpPr/>
          <p:nvPr/>
        </p:nvSpPr>
        <p:spPr>
          <a:xfrm>
            <a:off x="5667137" y="4121944"/>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Photo Editing</a:t>
            </a:r>
            <a:endParaRPr lang="en-US" sz="2187" dirty="0"/>
          </a:p>
        </p:txBody>
      </p:sp>
      <p:sp>
        <p:nvSpPr>
          <p:cNvPr id="10" name="Text 5"/>
          <p:cNvSpPr/>
          <p:nvPr/>
        </p:nvSpPr>
        <p:spPr>
          <a:xfrm>
            <a:off x="5667137" y="4602361"/>
            <a:ext cx="3296007"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Apply artistic styles to photographs to produce professional-looking, visually compelling images.</a:t>
            </a:r>
            <a:endParaRPr lang="en-US" sz="1750" dirty="0"/>
          </a:p>
        </p:txBody>
      </p:sp>
      <p:pic>
        <p:nvPicPr>
          <p:cNvPr id="11" name="Image 3" descr="preencoded.png"/>
          <p:cNvPicPr>
            <a:picLocks noChangeAspect="1"/>
          </p:cNvPicPr>
          <p:nvPr/>
        </p:nvPicPr>
        <p:blipFill>
          <a:blip r:embed="rId6"/>
          <a:stretch>
            <a:fillRect/>
          </a:stretch>
        </p:blipFill>
        <p:spPr>
          <a:xfrm>
            <a:off x="9296400" y="3344347"/>
            <a:ext cx="555427" cy="555427"/>
          </a:xfrm>
          <a:prstGeom prst="rect">
            <a:avLst/>
          </a:prstGeom>
        </p:spPr>
      </p:pic>
      <p:sp>
        <p:nvSpPr>
          <p:cNvPr id="12" name="Text 6"/>
          <p:cNvSpPr/>
          <p:nvPr/>
        </p:nvSpPr>
        <p:spPr>
          <a:xfrm>
            <a:off x="9296400" y="4121944"/>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Video Stylization</a:t>
            </a:r>
            <a:endParaRPr lang="en-US" sz="2187" dirty="0"/>
          </a:p>
        </p:txBody>
      </p:sp>
      <p:sp>
        <p:nvSpPr>
          <p:cNvPr id="13" name="Text 7"/>
          <p:cNvSpPr/>
          <p:nvPr/>
        </p:nvSpPr>
        <p:spPr>
          <a:xfrm>
            <a:off x="9296400" y="4602361"/>
            <a:ext cx="3296007"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Extend the technique to video, allowing for dynamic, real-time style transfer applications.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9F9FF">
              <a:alpha val="85000"/>
            </a:srgbClr>
          </a:solidFill>
          <a:ln/>
        </p:spPr>
        <p:txBody>
          <a:bodyPr/>
          <a:lstStyle/>
          <a:p>
            <a:endParaRPr lang="en-IN"/>
          </a:p>
        </p:txBody>
      </p:sp>
      <p:sp>
        <p:nvSpPr>
          <p:cNvPr id="6" name="Text 2"/>
          <p:cNvSpPr/>
          <p:nvPr/>
        </p:nvSpPr>
        <p:spPr>
          <a:xfrm>
            <a:off x="2037993" y="1750219"/>
            <a:ext cx="8786574"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Conclusion and Future Directions</a:t>
            </a:r>
            <a:endParaRPr lang="en-US" sz="4374" dirty="0"/>
          </a:p>
        </p:txBody>
      </p:sp>
      <p:pic>
        <p:nvPicPr>
          <p:cNvPr id="7" name="Image 2" descr="preencoded.png"/>
          <p:cNvPicPr>
            <a:picLocks noChangeAspect="1"/>
          </p:cNvPicPr>
          <p:nvPr/>
        </p:nvPicPr>
        <p:blipFill>
          <a:blip r:embed="rId5"/>
          <a:stretch>
            <a:fillRect/>
          </a:stretch>
        </p:blipFill>
        <p:spPr>
          <a:xfrm>
            <a:off x="2037993" y="2777847"/>
            <a:ext cx="3518059" cy="888682"/>
          </a:xfrm>
          <a:prstGeom prst="rect">
            <a:avLst/>
          </a:prstGeom>
        </p:spPr>
      </p:pic>
      <p:sp>
        <p:nvSpPr>
          <p:cNvPr id="8" name="Text 3"/>
          <p:cNvSpPr/>
          <p:nvPr/>
        </p:nvSpPr>
        <p:spPr>
          <a:xfrm>
            <a:off x="2260163" y="3999786"/>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Advancements</a:t>
            </a:r>
            <a:endParaRPr lang="en-US" sz="2187" dirty="0"/>
          </a:p>
        </p:txBody>
      </p:sp>
      <p:sp>
        <p:nvSpPr>
          <p:cNvPr id="9" name="Text 4"/>
          <p:cNvSpPr/>
          <p:nvPr/>
        </p:nvSpPr>
        <p:spPr>
          <a:xfrm>
            <a:off x="2260163" y="4480203"/>
            <a:ext cx="3073718"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Continued research and development will lead to more powerful and efficient neural style transfer models.</a:t>
            </a:r>
            <a:endParaRPr lang="en-US" sz="1750" dirty="0"/>
          </a:p>
        </p:txBody>
      </p:sp>
      <p:pic>
        <p:nvPicPr>
          <p:cNvPr id="10" name="Image 3" descr="preencoded.png"/>
          <p:cNvPicPr>
            <a:picLocks noChangeAspect="1"/>
          </p:cNvPicPr>
          <p:nvPr/>
        </p:nvPicPr>
        <p:blipFill>
          <a:blip r:embed="rId6"/>
          <a:stretch>
            <a:fillRect/>
          </a:stretch>
        </p:blipFill>
        <p:spPr>
          <a:xfrm>
            <a:off x="5556052" y="2777847"/>
            <a:ext cx="3518178" cy="888682"/>
          </a:xfrm>
          <a:prstGeom prst="rect">
            <a:avLst/>
          </a:prstGeom>
        </p:spPr>
      </p:pic>
      <p:sp>
        <p:nvSpPr>
          <p:cNvPr id="11" name="Text 5"/>
          <p:cNvSpPr/>
          <p:nvPr/>
        </p:nvSpPr>
        <p:spPr>
          <a:xfrm>
            <a:off x="5778222" y="3999786"/>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Creativity</a:t>
            </a:r>
            <a:endParaRPr lang="en-US" sz="2187" dirty="0"/>
          </a:p>
        </p:txBody>
      </p:sp>
      <p:sp>
        <p:nvSpPr>
          <p:cNvPr id="12" name="Text 6"/>
          <p:cNvSpPr/>
          <p:nvPr/>
        </p:nvSpPr>
        <p:spPr>
          <a:xfrm>
            <a:off x="5778222" y="4480203"/>
            <a:ext cx="3073837" cy="1777008"/>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As the technique evolves, it will empower artists and creators to push the boundaries of visual expression.</a:t>
            </a:r>
            <a:endParaRPr lang="en-US" sz="1750" dirty="0"/>
          </a:p>
        </p:txBody>
      </p:sp>
      <p:pic>
        <p:nvPicPr>
          <p:cNvPr id="13" name="Image 4" descr="preencoded.png"/>
          <p:cNvPicPr>
            <a:picLocks noChangeAspect="1"/>
          </p:cNvPicPr>
          <p:nvPr/>
        </p:nvPicPr>
        <p:blipFill>
          <a:blip r:embed="rId7"/>
          <a:stretch>
            <a:fillRect/>
          </a:stretch>
        </p:blipFill>
        <p:spPr>
          <a:xfrm>
            <a:off x="9074229" y="2777847"/>
            <a:ext cx="3518178" cy="888682"/>
          </a:xfrm>
          <a:prstGeom prst="rect">
            <a:avLst/>
          </a:prstGeom>
        </p:spPr>
      </p:pic>
      <p:sp>
        <p:nvSpPr>
          <p:cNvPr id="14" name="Text 7"/>
          <p:cNvSpPr/>
          <p:nvPr/>
        </p:nvSpPr>
        <p:spPr>
          <a:xfrm>
            <a:off x="9296400" y="3999786"/>
            <a:ext cx="2978229"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Real-time Applications</a:t>
            </a:r>
            <a:endParaRPr lang="en-US" sz="2187" dirty="0"/>
          </a:p>
        </p:txBody>
      </p:sp>
      <p:sp>
        <p:nvSpPr>
          <p:cNvPr id="15" name="Text 8"/>
          <p:cNvSpPr/>
          <p:nvPr/>
        </p:nvSpPr>
        <p:spPr>
          <a:xfrm>
            <a:off x="9296400" y="4480203"/>
            <a:ext cx="3073837"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The ability to apply styles in real-time will enable new interactive and immersive experiences.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434</Words>
  <Application>Microsoft Office PowerPoint</Application>
  <PresentationFormat>Custom</PresentationFormat>
  <Paragraphs>68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Corben</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CHINMAY KAUSHIK PARASA (RA2211043010030)</cp:lastModifiedBy>
  <cp:revision>2</cp:revision>
  <dcterms:created xsi:type="dcterms:W3CDTF">2024-04-21T19:29:05Z</dcterms:created>
  <dcterms:modified xsi:type="dcterms:W3CDTF">2024-04-21T19:31:41Z</dcterms:modified>
</cp:coreProperties>
</file>